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261" r:id="rId2"/>
    <p:sldId id="262" r:id="rId3"/>
    <p:sldId id="263" r:id="rId4"/>
    <p:sldId id="270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•"/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•"/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•"/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•"/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FF9900"/>
      </a:buClr>
      <a:buFont typeface="Wingdings" pitchFamily="2" charset="2"/>
      <a:buChar char="•"/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AEAEA"/>
    <a:srgbClr val="DDDDDD"/>
    <a:srgbClr val="008000"/>
    <a:srgbClr val="339933"/>
    <a:srgbClr val="FFFF00"/>
    <a:srgbClr val="80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fld id="{04ABE003-6E5C-41F7-9441-05FA6274D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60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9788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1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FontTx/>
              <a:buNone/>
              <a:defRPr sz="1200" smtClean="0">
                <a:latin typeface="Times New Roman"/>
              </a:defRPr>
            </a:lvl1pPr>
          </a:lstStyle>
          <a:p>
            <a:pPr>
              <a:defRPr/>
            </a:pPr>
            <a:fld id="{8916C155-69DA-4F22-903A-F5AB8F73A8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53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CA328-6097-4932-9C85-492542DB475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latin typeface="Arial" charset="0"/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 baseline="0">
                <a:latin typeface="Arial" pitchFamily="34" charset="0"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044FD4-CA9C-4725-B6D9-FED40BE6DA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F808-971A-4CF3-B6EE-426DE4F285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21D53-B3AD-451D-87F6-F1EF7C7054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467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62000" y="2514600"/>
            <a:ext cx="3695700" cy="35814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2514600"/>
            <a:ext cx="36957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85D2E-3EF1-4715-A285-2F2CFA8D6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DB441-B1E0-41C9-B0F2-0DE09107D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273AA-9A08-4054-A4E0-67691CD1F1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58B953-4650-4764-AF49-CD3C2F5912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D1857-27DA-4C1F-85AB-B1D0C526A8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3C47C-063E-4320-8702-157A19CA24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F6E9B-0B48-4255-BFEE-EE3819621A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200" smtClean="0">
                <a:latin typeface="+mj-lt"/>
              </a:defRPr>
            </a:lvl1pPr>
          </a:lstStyle>
          <a:p>
            <a:pPr>
              <a:defRPr/>
            </a:pPr>
            <a:fld id="{AF4B7F4E-A3B4-4654-BC44-8FC556BF3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955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FF66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95592" name="Line 8"/>
          <p:cNvSpPr>
            <a:spLocks noChangeShapeType="1"/>
          </p:cNvSpPr>
          <p:nvPr/>
        </p:nvSpPr>
        <p:spPr bwMode="auto">
          <a:xfrm>
            <a:off x="457200" y="6172200"/>
            <a:ext cx="6096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" name="Picture 9" descr="MC LOGO.jp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470438" y="5741670"/>
            <a:ext cx="1387669" cy="861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FF66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4232" y="1271016"/>
            <a:ext cx="6955536" cy="43159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An Introduction to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685800"/>
          </a:xfrm>
        </p:spPr>
        <p:txBody>
          <a:bodyPr/>
          <a:lstStyle/>
          <a:p>
            <a:r>
              <a:rPr lang="en-US" sz="3600" dirty="0"/>
              <a:t>Genetics and </a:t>
            </a:r>
            <a:r>
              <a:rPr lang="en-US" sz="3600" dirty="0" smtClean="0"/>
              <a:t>Reproduction</a:t>
            </a:r>
            <a:endParaRPr lang="en-US" sz="3600" dirty="0"/>
          </a:p>
        </p:txBody>
      </p:sp>
      <p:sp>
        <p:nvSpPr>
          <p:cNvPr id="1249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382000" cy="4267200"/>
          </a:xfrm>
        </p:spPr>
        <p:txBody>
          <a:bodyPr/>
          <a:lstStyle/>
          <a:p>
            <a:r>
              <a:rPr lang="en-US" sz="2300" b="1" dirty="0" smtClean="0"/>
              <a:t>Body Condition </a:t>
            </a:r>
            <a:r>
              <a:rPr lang="en-US" sz="2300" b="1" dirty="0" smtClean="0"/>
              <a:t>Scoring</a:t>
            </a:r>
          </a:p>
          <a:p>
            <a:r>
              <a:rPr lang="en-US" sz="2300" dirty="0" smtClean="0"/>
              <a:t>Performance </a:t>
            </a:r>
            <a:r>
              <a:rPr lang="en-US" sz="2300" dirty="0" smtClean="0"/>
              <a:t>Recording Guidelines</a:t>
            </a:r>
          </a:p>
          <a:p>
            <a:r>
              <a:rPr lang="en-US" sz="2300" dirty="0" smtClean="0"/>
              <a:t>Expected Progeny Differences</a:t>
            </a:r>
            <a:endParaRPr lang="en-US" sz="2300" dirty="0"/>
          </a:p>
          <a:p>
            <a:r>
              <a:rPr lang="en-US" sz="2300" b="1" dirty="0" smtClean="0"/>
              <a:t>Management of Effective Mating and Crossbreeding Systems</a:t>
            </a:r>
            <a:endParaRPr lang="en-US" sz="2300" b="1" dirty="0"/>
          </a:p>
          <a:p>
            <a:r>
              <a:rPr lang="en-US" sz="2300" dirty="0" smtClean="0"/>
              <a:t>Genetics in the Genomics Era</a:t>
            </a:r>
          </a:p>
          <a:p>
            <a:r>
              <a:rPr lang="en-US" sz="2300" b="1" dirty="0" smtClean="0"/>
              <a:t>Development </a:t>
            </a:r>
            <a:r>
              <a:rPr lang="en-US" sz="2300" b="1" dirty="0"/>
              <a:t>of Replacement Beef Heifers</a:t>
            </a:r>
          </a:p>
          <a:p>
            <a:r>
              <a:rPr lang="en-US" sz="2300" b="1" dirty="0"/>
              <a:t>Management Considerations for Bulls</a:t>
            </a:r>
          </a:p>
          <a:p>
            <a:r>
              <a:rPr lang="en-US" sz="2300" dirty="0"/>
              <a:t>Synchronizing Heats in Beef Cows and Heifers</a:t>
            </a:r>
          </a:p>
          <a:p>
            <a:r>
              <a:rPr lang="en-US" sz="2300" dirty="0"/>
              <a:t>Artificial Insemination</a:t>
            </a:r>
          </a:p>
          <a:p>
            <a:r>
              <a:rPr lang="en-US" sz="2300" dirty="0"/>
              <a:t>Embryo Transfer</a:t>
            </a:r>
          </a:p>
          <a:p>
            <a:r>
              <a:rPr lang="en-US" sz="2300" dirty="0"/>
              <a:t>Choosing a Calving </a:t>
            </a:r>
            <a:r>
              <a:rPr lang="en-US" sz="2300" dirty="0" smtClean="0"/>
              <a:t>Season</a:t>
            </a:r>
          </a:p>
          <a:p>
            <a:r>
              <a:rPr lang="en-US" sz="2300" dirty="0" smtClean="0"/>
              <a:t>Calving Time Management for Beef Cows and Heifers</a:t>
            </a:r>
            <a:endParaRPr lang="en-US" sz="2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609600" y="381000"/>
            <a:ext cx="7239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n-US" sz="4200" dirty="0" smtClean="0">
                <a:latin typeface="+mn-lt"/>
                <a:ea typeface="+mj-ea"/>
                <a:cs typeface="+mj-cs"/>
              </a:rPr>
              <a:t>Master Cattleman certification requirements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en-US" sz="2600" dirty="0">
                <a:latin typeface="Arial" charset="0"/>
              </a:rPr>
              <a:t>Must </a:t>
            </a:r>
            <a:r>
              <a:rPr lang="en-US" sz="2600" dirty="0" smtClean="0">
                <a:latin typeface="Arial" charset="0"/>
              </a:rPr>
              <a:t>complete</a:t>
            </a:r>
            <a:endParaRPr lang="en-US" sz="2600" dirty="0">
              <a:latin typeface="Arial" charset="0"/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 smtClean="0">
                <a:latin typeface="+mn-lt"/>
              </a:rPr>
              <a:t>Quizzes </a:t>
            </a:r>
            <a:r>
              <a:rPr lang="en-US" sz="2600" dirty="0">
                <a:latin typeface="+mn-lt"/>
              </a:rPr>
              <a:t>on individual chapters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Final assessment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396162" cy="1143000"/>
          </a:xfrm>
        </p:spPr>
        <p:txBody>
          <a:bodyPr/>
          <a:lstStyle/>
          <a:p>
            <a:r>
              <a:rPr lang="en-US" dirty="0"/>
              <a:t>Electives</a:t>
            </a:r>
          </a:p>
        </p:txBody>
      </p:sp>
      <p:sp>
        <p:nvSpPr>
          <p:cNvPr id="1259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001000" cy="43434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	Work with local Extension Educator – Ag to plan a project appropriate for your individual </a:t>
            </a:r>
            <a:r>
              <a:rPr lang="en-US" sz="2600" dirty="0" smtClean="0"/>
              <a:t>situation</a:t>
            </a:r>
          </a:p>
          <a:p>
            <a:pPr>
              <a:buFontTx/>
              <a:buNone/>
            </a:pPr>
            <a:endParaRPr lang="en-US" sz="2600" dirty="0"/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Forage testing</a:t>
            </a:r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Soil testing</a:t>
            </a:r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Business plan with IFMAPS assistance</a:t>
            </a:r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Breeding soundness exam</a:t>
            </a:r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Host a demonstration</a:t>
            </a:r>
          </a:p>
          <a:p>
            <a:pPr marL="695325" lvl="2" indent="-342900">
              <a:lnSpc>
                <a:spcPct val="90000"/>
              </a:lnSpc>
            </a:pPr>
            <a:r>
              <a:rPr lang="en-US" sz="2600" kern="1200" dirty="0" smtClean="0">
                <a:ea typeface="+mn-ea"/>
                <a:cs typeface="+mn-cs"/>
              </a:rPr>
              <a:t>…. Be creative!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900055"/>
            <a:ext cx="3048000" cy="166254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315200" cy="1600200"/>
          </a:xfrm>
        </p:spPr>
        <p:txBody>
          <a:bodyPr/>
          <a:lstStyle/>
          <a:p>
            <a:r>
              <a:rPr lang="en-US" dirty="0"/>
              <a:t>Where will the program be offered and who will teach it?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772400" cy="3505200"/>
          </a:xfrm>
        </p:spPr>
        <p:txBody>
          <a:bodyPr/>
          <a:lstStyle/>
          <a:p>
            <a:pPr>
              <a:buFontTx/>
              <a:buNone/>
            </a:pPr>
            <a:r>
              <a:rPr lang="en-US" sz="2600" dirty="0"/>
              <a:t>Extension Educators will </a:t>
            </a:r>
            <a:r>
              <a:rPr lang="en-US" sz="2600" dirty="0" smtClean="0"/>
              <a:t>plan and host Master Cattleman program offerings </a:t>
            </a:r>
            <a:r>
              <a:rPr lang="en-US" sz="2600" dirty="0"/>
              <a:t>on a county or multi-county basis</a:t>
            </a:r>
            <a:r>
              <a:rPr lang="en-US" sz="2600" dirty="0" smtClean="0"/>
              <a:t>.</a:t>
            </a:r>
          </a:p>
          <a:p>
            <a:pPr>
              <a:buFontTx/>
              <a:buNone/>
            </a:pPr>
            <a:endParaRPr lang="en-US" sz="2600" dirty="0"/>
          </a:p>
          <a:p>
            <a:pPr>
              <a:buFontTx/>
              <a:buNone/>
            </a:pPr>
            <a:r>
              <a:rPr lang="en-US" sz="2600" dirty="0"/>
              <a:t>Extension Educators, Area Specialists, and State Specialists will </a:t>
            </a:r>
            <a:r>
              <a:rPr lang="en-US" sz="2600" dirty="0" smtClean="0"/>
              <a:t>assist with teaching.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04200" cy="1143000"/>
          </a:xfrm>
        </p:spPr>
        <p:txBody>
          <a:bodyPr/>
          <a:lstStyle/>
          <a:p>
            <a:r>
              <a:rPr lang="en-US" dirty="0"/>
              <a:t>What do </a:t>
            </a:r>
            <a:r>
              <a:rPr lang="en-US" dirty="0" smtClean="0"/>
              <a:t>participants receive?</a:t>
            </a:r>
            <a:endParaRPr lang="en-US" dirty="0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7391400" cy="4038600"/>
          </a:xfrm>
        </p:spPr>
        <p:txBody>
          <a:bodyPr/>
          <a:lstStyle/>
          <a:p>
            <a:r>
              <a:rPr lang="en-US" sz="2600" dirty="0"/>
              <a:t>Information/education</a:t>
            </a:r>
          </a:p>
          <a:p>
            <a:r>
              <a:rPr lang="en-US" sz="2600" dirty="0"/>
              <a:t>Oklahoma Beef Cattle Manual</a:t>
            </a:r>
          </a:p>
          <a:p>
            <a:r>
              <a:rPr lang="en-US" sz="2600" dirty="0"/>
              <a:t>Master Cattleman farm gate sign</a:t>
            </a:r>
          </a:p>
          <a:p>
            <a:r>
              <a:rPr lang="en-US" sz="2600" dirty="0"/>
              <a:t>Master Cattleman certificate</a:t>
            </a:r>
          </a:p>
          <a:p>
            <a:r>
              <a:rPr lang="en-US" sz="2600" dirty="0"/>
              <a:t>Master Cattleman notebook</a:t>
            </a:r>
          </a:p>
          <a:p>
            <a:r>
              <a:rPr lang="en-US" sz="2600" dirty="0"/>
              <a:t>Local incentives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" r="1332" b="1924"/>
          <a:stretch/>
        </p:blipFill>
        <p:spPr>
          <a:xfrm>
            <a:off x="3657600" y="3895725"/>
            <a:ext cx="3383280" cy="22707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001000" cy="1600200"/>
          </a:xfrm>
        </p:spPr>
        <p:txBody>
          <a:bodyPr/>
          <a:lstStyle/>
          <a:p>
            <a:r>
              <a:rPr lang="en-US" dirty="0" smtClean="0"/>
              <a:t>Cost?  When and where offered? 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133600"/>
            <a:ext cx="7620000" cy="4114800"/>
          </a:xfrm>
        </p:spPr>
        <p:txBody>
          <a:bodyPr/>
          <a:lstStyle/>
          <a:p>
            <a:r>
              <a:rPr lang="en-US" sz="2600" dirty="0" smtClean="0"/>
              <a:t>$100 </a:t>
            </a:r>
            <a:r>
              <a:rPr lang="en-US" sz="2600" dirty="0"/>
              <a:t>per person (or couple if sharing materials)</a:t>
            </a:r>
          </a:p>
          <a:p>
            <a:r>
              <a:rPr lang="en-US" sz="2600" dirty="0" smtClean="0"/>
              <a:t>Extension </a:t>
            </a:r>
            <a:r>
              <a:rPr lang="en-US" sz="2600" dirty="0"/>
              <a:t>Educators will determine </a:t>
            </a:r>
            <a:r>
              <a:rPr lang="en-US" sz="2600" dirty="0" smtClean="0"/>
              <a:t>when </a:t>
            </a:r>
            <a:r>
              <a:rPr lang="en-US" sz="2600" dirty="0"/>
              <a:t>a series will be available in your area.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Cattleman website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96200" cy="4191000"/>
          </a:xfrm>
        </p:spPr>
        <p:txBody>
          <a:bodyPr/>
          <a:lstStyle/>
          <a:p>
            <a:r>
              <a:rPr lang="en-US" sz="2800" dirty="0"/>
              <a:t>www.agecon.okstate.edu/cattleman</a:t>
            </a:r>
          </a:p>
          <a:p>
            <a:r>
              <a:rPr lang="en-US" sz="2600" dirty="0" smtClean="0"/>
              <a:t>View </a:t>
            </a:r>
            <a:r>
              <a:rPr lang="en-US" sz="2600" dirty="0"/>
              <a:t>Calendar of </a:t>
            </a:r>
            <a:r>
              <a:rPr lang="en-US" sz="2600" dirty="0" smtClean="0"/>
              <a:t>Events</a:t>
            </a:r>
            <a:endParaRPr lang="en-US" sz="2600" dirty="0"/>
          </a:p>
          <a:p>
            <a:r>
              <a:rPr lang="en-US" sz="2600" dirty="0"/>
              <a:t>Monitor credit hours earned</a:t>
            </a:r>
          </a:p>
          <a:p>
            <a:r>
              <a:rPr lang="en-US" sz="2600" dirty="0"/>
              <a:t>Contact information for local </a:t>
            </a:r>
            <a:r>
              <a:rPr lang="en-US" sz="2600" dirty="0" smtClean="0"/>
              <a:t> </a:t>
            </a:r>
            <a:r>
              <a:rPr lang="en-US" sz="2600" dirty="0"/>
              <a:t>educators</a:t>
            </a:r>
          </a:p>
          <a:p>
            <a:r>
              <a:rPr lang="en-US" sz="2600" dirty="0"/>
              <a:t>Answers to </a:t>
            </a:r>
            <a:r>
              <a:rPr lang="en-US" sz="2600" i="1" dirty="0"/>
              <a:t>Frequently Asked Questions</a:t>
            </a:r>
            <a:r>
              <a:rPr lang="en-US" sz="2600" dirty="0"/>
              <a:t> about the MC program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742950"/>
            <a:ext cx="7381875" cy="5372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3" name="Picture 2" descr="Blank 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1219200"/>
            <a:ext cx="6538912" cy="49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7162800" cy="21336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OSU Master Cattleman </a:t>
            </a:r>
            <a:r>
              <a:rPr lang="en-US" dirty="0" smtClean="0"/>
              <a:t>program is…</a:t>
            </a:r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6877050" cy="26225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A </a:t>
            </a:r>
            <a:r>
              <a:rPr lang="en-US" dirty="0"/>
              <a:t>comprehensive educational </a:t>
            </a:r>
            <a:r>
              <a:rPr lang="en-US" dirty="0" smtClean="0"/>
              <a:t>curriculum </a:t>
            </a:r>
            <a:r>
              <a:rPr lang="en-US" dirty="0"/>
              <a:t>for beef cattle </a:t>
            </a:r>
            <a:r>
              <a:rPr lang="en-US" dirty="0" smtClean="0"/>
              <a:t>producers</a:t>
            </a:r>
            <a:r>
              <a:rPr lang="en-US" dirty="0"/>
              <a:t> </a:t>
            </a:r>
            <a:r>
              <a:rPr lang="en-US" dirty="0" smtClean="0"/>
              <a:t>with opportunities for continuing education.</a:t>
            </a:r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977981"/>
            <a:ext cx="6324599" cy="179732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4" name="Rectangle 1032"/>
          <p:cNvSpPr>
            <a:spLocks noGrp="1" noChangeArrowheads="1"/>
          </p:cNvSpPr>
          <p:nvPr>
            <p:ph type="body" sz="half" idx="2"/>
          </p:nvPr>
        </p:nvSpPr>
        <p:spPr>
          <a:xfrm>
            <a:off x="4876800" y="381000"/>
            <a:ext cx="3962400" cy="5257800"/>
          </a:xfrm>
        </p:spPr>
        <p:txBody>
          <a:bodyPr/>
          <a:lstStyle/>
          <a:p>
            <a:r>
              <a:rPr lang="en-US" sz="2600" dirty="0" smtClean="0"/>
              <a:t>Research </a:t>
            </a:r>
            <a:r>
              <a:rPr lang="en-US" sz="2600" dirty="0"/>
              <a:t>based information</a:t>
            </a:r>
          </a:p>
          <a:p>
            <a:r>
              <a:rPr lang="en-US" sz="2600" dirty="0" smtClean="0"/>
              <a:t>Not only production information but also</a:t>
            </a:r>
            <a:endParaRPr lang="en-US" sz="2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Business </a:t>
            </a:r>
            <a:r>
              <a:rPr lang="en-US" sz="2400" dirty="0"/>
              <a:t>planning and analysis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Marketing and risk management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Natural resources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/>
              <a:t>Beef Quality </a:t>
            </a:r>
            <a:r>
              <a:rPr lang="en-US" sz="2400" dirty="0" smtClean="0"/>
              <a:t>Assurance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 smtClean="0"/>
              <a:t>Biosecurity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57447"/>
            <a:ext cx="3814839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588525" y="303180"/>
            <a:ext cx="8077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buNone/>
            </a:pPr>
            <a:r>
              <a:rPr lang="en-US" sz="4000" dirty="0" smtClean="0">
                <a:ea typeface="+mj-ea"/>
                <a:cs typeface="Arial" panose="020B0604020202020204" pitchFamily="34" charset="0"/>
              </a:rPr>
              <a:t>Master Cattleman certification requirements</a:t>
            </a:r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609600" y="1676400"/>
            <a:ext cx="853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None/>
            </a:pPr>
            <a:r>
              <a:rPr lang="en-US" sz="2600" dirty="0">
                <a:latin typeface="Arial" charset="0"/>
              </a:rPr>
              <a:t>4 hours each from: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Business planning and management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Marketing and risk management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Nutrition and production management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Animal health and quality assurance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Managing natural resources</a:t>
            </a: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Genetics and reproduction </a:t>
            </a:r>
            <a:endParaRPr lang="en-US" sz="2600" dirty="0" smtClean="0">
              <a:latin typeface="+mn-lt"/>
            </a:endParaRPr>
          </a:p>
          <a:p>
            <a:pPr eaLnBrk="0" hangingPunct="0">
              <a:lnSpc>
                <a:spcPct val="90000"/>
              </a:lnSpc>
              <a:buClr>
                <a:srgbClr val="FF6600"/>
              </a:buClr>
              <a:buNone/>
            </a:pPr>
            <a:r>
              <a:rPr lang="en-US" sz="2600" dirty="0" smtClean="0">
                <a:latin typeface="+mn-lt"/>
              </a:rPr>
              <a:t>plus</a:t>
            </a:r>
            <a:endParaRPr lang="en-US" sz="2600" dirty="0">
              <a:latin typeface="+mn-lt"/>
            </a:endParaRPr>
          </a:p>
          <a:p>
            <a:pPr marL="342900" indent="-342900" eaLnBrk="0" hangingPunct="0">
              <a:lnSpc>
                <a:spcPct val="90000"/>
              </a:lnSpc>
              <a:buClr>
                <a:srgbClr val="FF6600"/>
              </a:buClr>
              <a:buFont typeface="Wingdings" pitchFamily="2" charset="2"/>
              <a:buChar char="n"/>
            </a:pPr>
            <a:r>
              <a:rPr lang="en-US" sz="2600" dirty="0">
                <a:latin typeface="+mn-lt"/>
              </a:rPr>
              <a:t>Electives, 4 to 8 hrs and (or) a special </a:t>
            </a:r>
            <a:r>
              <a:rPr lang="en-US" sz="2600" dirty="0" smtClean="0">
                <a:latin typeface="+mn-lt"/>
              </a:rPr>
              <a:t>project</a:t>
            </a:r>
          </a:p>
          <a:p>
            <a:pPr eaLnBrk="0" hangingPunct="0">
              <a:lnSpc>
                <a:spcPct val="90000"/>
              </a:lnSpc>
              <a:buClr>
                <a:srgbClr val="FF6600"/>
              </a:buClr>
              <a:buNone/>
            </a:pPr>
            <a:r>
              <a:rPr lang="en-US" sz="2600" dirty="0" smtClean="0">
                <a:latin typeface="+mn-lt"/>
              </a:rPr>
              <a:t>=  28 </a:t>
            </a:r>
            <a:r>
              <a:rPr lang="en-US" sz="2600" dirty="0">
                <a:latin typeface="+mn-lt"/>
              </a:rPr>
              <a:t>credit </a:t>
            </a:r>
            <a:r>
              <a:rPr lang="en-US" sz="2600" dirty="0" smtClean="0">
                <a:latin typeface="+mn-lt"/>
              </a:rPr>
              <a:t>hours total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Planning and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620000" cy="4038600"/>
          </a:xfrm>
        </p:spPr>
        <p:txBody>
          <a:bodyPr/>
          <a:lstStyle/>
          <a:p>
            <a:pPr marL="419100" indent="-419100"/>
            <a:r>
              <a:rPr lang="en-US" sz="2600" b="1" dirty="0">
                <a:solidFill>
                  <a:srgbClr val="000000"/>
                </a:solidFill>
              </a:rPr>
              <a:t>Ranch Business Planning and Management</a:t>
            </a:r>
            <a:endParaRPr lang="en-US" sz="2600" b="1" dirty="0">
              <a:solidFill>
                <a:srgbClr val="000000"/>
              </a:solidFill>
              <a:latin typeface="Times New Roman" charset="0"/>
            </a:endParaRPr>
          </a:p>
          <a:p>
            <a:pPr marL="419100" indent="-419100"/>
            <a:r>
              <a:rPr lang="en-US" sz="2600" b="1" dirty="0">
                <a:solidFill>
                  <a:srgbClr val="000000"/>
                </a:solidFill>
              </a:rPr>
              <a:t>Analyzing Financial and Production Performance</a:t>
            </a:r>
            <a:endParaRPr lang="en-US" sz="2600" b="1" dirty="0"/>
          </a:p>
          <a:p>
            <a:pPr marL="419100" indent="-419100"/>
            <a:r>
              <a:rPr lang="en-US" sz="2600" dirty="0" smtClean="0">
                <a:solidFill>
                  <a:srgbClr val="000000"/>
                </a:solidFill>
              </a:rPr>
              <a:t>Leasing </a:t>
            </a:r>
            <a:r>
              <a:rPr lang="en-US" sz="2600" dirty="0">
                <a:solidFill>
                  <a:srgbClr val="000000"/>
                </a:solidFill>
              </a:rPr>
              <a:t>Arrangements in a Beef Cattle Enterprise</a:t>
            </a:r>
            <a:endParaRPr lang="en-US" sz="2600" dirty="0">
              <a:solidFill>
                <a:srgbClr val="000000"/>
              </a:solidFill>
              <a:latin typeface="Times New Roman" charset="0"/>
            </a:endParaRPr>
          </a:p>
          <a:p>
            <a:pPr marL="419100" indent="-419100"/>
            <a:r>
              <a:rPr lang="en-US" sz="2600" dirty="0">
                <a:solidFill>
                  <a:srgbClr val="000000"/>
                </a:solidFill>
              </a:rPr>
              <a:t>Business Organization and Tax Considerations</a:t>
            </a:r>
          </a:p>
          <a:p>
            <a:pPr marL="419100" indent="-419100"/>
            <a:r>
              <a:rPr lang="en-US" sz="2600" dirty="0" smtClean="0">
                <a:solidFill>
                  <a:srgbClr val="000000"/>
                </a:solidFill>
              </a:rPr>
              <a:t>Economic </a:t>
            </a:r>
            <a:r>
              <a:rPr lang="en-US" sz="2600" dirty="0">
                <a:solidFill>
                  <a:srgbClr val="000000"/>
                </a:solidFill>
              </a:rPr>
              <a:t>Considerations in </a:t>
            </a:r>
            <a:r>
              <a:rPr lang="en-US" sz="2600" dirty="0" smtClean="0">
                <a:solidFill>
                  <a:srgbClr val="000000"/>
                </a:solidFill>
              </a:rPr>
              <a:t>Disaster Management </a:t>
            </a:r>
            <a:endParaRPr lang="en-US" sz="26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and Risk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924800" cy="3810000"/>
          </a:xfrm>
        </p:spPr>
        <p:txBody>
          <a:bodyPr/>
          <a:lstStyle/>
          <a:p>
            <a:r>
              <a:rPr lang="en-US" sz="2600" b="1" dirty="0"/>
              <a:t>Beef Cow-Calf Marketing</a:t>
            </a:r>
          </a:p>
          <a:p>
            <a:r>
              <a:rPr lang="en-US" sz="2600" b="1" dirty="0"/>
              <a:t>Value-Added Marketing Opportunities</a:t>
            </a:r>
          </a:p>
          <a:p>
            <a:r>
              <a:rPr lang="en-US" sz="2600" dirty="0"/>
              <a:t>Livestock </a:t>
            </a:r>
            <a:r>
              <a:rPr lang="en-US" sz="2600" dirty="0" smtClean="0"/>
              <a:t>and Forage Insurance </a:t>
            </a:r>
            <a:r>
              <a:rPr lang="en-US" sz="2600" dirty="0"/>
              <a:t>Options</a:t>
            </a:r>
          </a:p>
          <a:p>
            <a:r>
              <a:rPr lang="en-US" sz="2600" dirty="0" smtClean="0"/>
              <a:t>Beef Industry </a:t>
            </a:r>
            <a:r>
              <a:rPr lang="en-US" sz="2600" dirty="0"/>
              <a:t>Issues and the </a:t>
            </a:r>
            <a:r>
              <a:rPr lang="en-US" sz="2600" dirty="0" smtClean="0"/>
              <a:t>Future</a:t>
            </a:r>
            <a:endParaRPr lang="en-US" sz="2600" dirty="0"/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356600" cy="1066800"/>
          </a:xfrm>
        </p:spPr>
        <p:txBody>
          <a:bodyPr/>
          <a:lstStyle/>
          <a:p>
            <a:r>
              <a:rPr lang="en-US" dirty="0"/>
              <a:t>Nutrition and </a:t>
            </a:r>
            <a:r>
              <a:rPr lang="en-US" dirty="0" smtClean="0"/>
              <a:t>Management</a:t>
            </a:r>
            <a:endParaRPr lang="en-US" dirty="0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5438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500" dirty="0"/>
              <a:t>The Ruminant Animal</a:t>
            </a:r>
          </a:p>
          <a:p>
            <a:pPr>
              <a:lnSpc>
                <a:spcPct val="90000"/>
              </a:lnSpc>
            </a:pPr>
            <a:r>
              <a:rPr lang="en-US" sz="2500" b="1" dirty="0"/>
              <a:t>Nutrient Requirements of Beef Cattle</a:t>
            </a:r>
          </a:p>
          <a:p>
            <a:pPr>
              <a:lnSpc>
                <a:spcPct val="90000"/>
              </a:lnSpc>
            </a:pPr>
            <a:r>
              <a:rPr lang="en-US" sz="2500" b="1" dirty="0"/>
              <a:t>Nutritive Value of Feeds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Alternative Feeds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Vitamin and Mineral Nutrition of Grazing Cattle</a:t>
            </a:r>
          </a:p>
          <a:p>
            <a:pPr>
              <a:lnSpc>
                <a:spcPct val="90000"/>
              </a:lnSpc>
            </a:pPr>
            <a:r>
              <a:rPr lang="en-US" sz="2500" b="1" dirty="0"/>
              <a:t>Supplementing Beef Cows</a:t>
            </a:r>
          </a:p>
          <a:p>
            <a:pPr>
              <a:lnSpc>
                <a:spcPct val="90000"/>
              </a:lnSpc>
            </a:pPr>
            <a:r>
              <a:rPr lang="en-US" sz="2500" b="1" dirty="0"/>
              <a:t>Supplementing and Feeding Calves and Stocker Cattle</a:t>
            </a:r>
          </a:p>
          <a:p>
            <a:pPr>
              <a:lnSpc>
                <a:spcPct val="90000"/>
              </a:lnSpc>
            </a:pPr>
            <a:r>
              <a:rPr lang="en-US" sz="2500" dirty="0" smtClean="0"/>
              <a:t>Supplementation </a:t>
            </a:r>
            <a:r>
              <a:rPr lang="en-US" sz="2500" dirty="0"/>
              <a:t>of Stocker Cattle on Small </a:t>
            </a:r>
            <a:r>
              <a:rPr lang="en-US" sz="2500" dirty="0" smtClean="0"/>
              <a:t>Grain </a:t>
            </a:r>
            <a:r>
              <a:rPr lang="en-US" sz="2500" dirty="0"/>
              <a:t>Forage</a:t>
            </a:r>
          </a:p>
          <a:p>
            <a:pPr>
              <a:lnSpc>
                <a:spcPct val="90000"/>
              </a:lnSpc>
            </a:pPr>
            <a:r>
              <a:rPr lang="en-US" sz="2500" dirty="0"/>
              <a:t>Preconditioning Nutrition and </a:t>
            </a:r>
            <a:r>
              <a:rPr lang="en-US" sz="2500" dirty="0" smtClean="0"/>
              <a:t>Management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 Health and Quality Assurance</a:t>
            </a: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924800" cy="4572000"/>
          </a:xfrm>
        </p:spPr>
        <p:txBody>
          <a:bodyPr/>
          <a:lstStyle/>
          <a:p>
            <a:r>
              <a:rPr lang="en-US" sz="2600" b="1" dirty="0"/>
              <a:t>Herd Health</a:t>
            </a:r>
          </a:p>
          <a:p>
            <a:r>
              <a:rPr lang="en-US" sz="2600" dirty="0"/>
              <a:t>Internal Parasite Control</a:t>
            </a:r>
          </a:p>
          <a:p>
            <a:r>
              <a:rPr lang="en-US" sz="2600" dirty="0"/>
              <a:t>External </a:t>
            </a:r>
            <a:r>
              <a:rPr lang="en-US" sz="2600" dirty="0" smtClean="0"/>
              <a:t>Parasites on Beef Cattle</a:t>
            </a:r>
          </a:p>
          <a:p>
            <a:r>
              <a:rPr lang="en-US" sz="2600" dirty="0" smtClean="0"/>
              <a:t>Implants and Their Use in Beef Cattle Production</a:t>
            </a:r>
            <a:endParaRPr lang="en-US" sz="2600" dirty="0"/>
          </a:p>
          <a:p>
            <a:r>
              <a:rPr lang="en-US" sz="2600" dirty="0" smtClean="0"/>
              <a:t>Biosecurity</a:t>
            </a:r>
            <a:endParaRPr lang="en-US" sz="2600" dirty="0"/>
          </a:p>
          <a:p>
            <a:r>
              <a:rPr lang="en-US" sz="2600" b="1" dirty="0" smtClean="0"/>
              <a:t>Beef </a:t>
            </a:r>
            <a:r>
              <a:rPr lang="en-US" sz="2600" b="1" dirty="0"/>
              <a:t>Grading Standards</a:t>
            </a:r>
          </a:p>
          <a:p>
            <a:r>
              <a:rPr lang="en-US" sz="2600" b="1" dirty="0"/>
              <a:t>Beef Quality </a:t>
            </a:r>
            <a:r>
              <a:rPr lang="en-US" sz="2600" b="1" dirty="0" smtClean="0"/>
              <a:t>Assurance</a:t>
            </a:r>
            <a:endParaRPr 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r>
              <a:rPr lang="en-US" dirty="0"/>
              <a:t>Natural </a:t>
            </a:r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001000" cy="4191000"/>
          </a:xfrm>
        </p:spPr>
        <p:txBody>
          <a:bodyPr/>
          <a:lstStyle/>
          <a:p>
            <a:r>
              <a:rPr lang="en-US" sz="2600" b="1" dirty="0" smtClean="0"/>
              <a:t>Grazing </a:t>
            </a:r>
            <a:r>
              <a:rPr lang="en-US" sz="2600" b="1" dirty="0"/>
              <a:t>Management</a:t>
            </a:r>
          </a:p>
          <a:p>
            <a:r>
              <a:rPr lang="en-US" sz="2600" dirty="0"/>
              <a:t>Hay Production, Storage and Feeding</a:t>
            </a:r>
          </a:p>
          <a:p>
            <a:r>
              <a:rPr lang="en-US" sz="2600" dirty="0"/>
              <a:t>Small </a:t>
            </a:r>
            <a:r>
              <a:rPr lang="en-US" sz="2600" dirty="0" smtClean="0"/>
              <a:t>Grain </a:t>
            </a:r>
            <a:r>
              <a:rPr lang="en-US" sz="2600" dirty="0"/>
              <a:t>Forage Management</a:t>
            </a:r>
          </a:p>
          <a:p>
            <a:r>
              <a:rPr lang="en-US" sz="2600" dirty="0" smtClean="0"/>
              <a:t>Fire and Livestock Production</a:t>
            </a:r>
          </a:p>
          <a:p>
            <a:r>
              <a:rPr lang="en-US" sz="2600" dirty="0"/>
              <a:t>Cattle Handling and Working Facilities Design</a:t>
            </a:r>
          </a:p>
          <a:p>
            <a:r>
              <a:rPr lang="en-US" sz="2600" b="1" dirty="0"/>
              <a:t>Waste Management</a:t>
            </a:r>
          </a:p>
          <a:p>
            <a:r>
              <a:rPr lang="en-US" sz="2600" dirty="0" smtClean="0"/>
              <a:t>Livestock </a:t>
            </a:r>
            <a:r>
              <a:rPr lang="en-US" sz="2600" dirty="0"/>
              <a:t>Mortality </a:t>
            </a:r>
            <a:r>
              <a:rPr lang="en-US" sz="2600" dirty="0" smtClean="0"/>
              <a:t>Management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9900"/>
          </a:buClr>
          <a:buSzTx/>
          <a:buFont typeface="Wingdings" pitchFamily="2" charset="2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18906</TotalTime>
  <Words>469</Words>
  <Application>Microsoft Office PowerPoint</Application>
  <PresentationFormat>On-screen Show (4:3)</PresentationFormat>
  <Paragraphs>123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Edge</vt:lpstr>
      <vt:lpstr>An Introduction to </vt:lpstr>
      <vt:lpstr>The OSU Master Cattleman program is…</vt:lpstr>
      <vt:lpstr>PowerPoint Presentation</vt:lpstr>
      <vt:lpstr>PowerPoint Presentation</vt:lpstr>
      <vt:lpstr>Business Planning and Management</vt:lpstr>
      <vt:lpstr>Marketing and Risk Management</vt:lpstr>
      <vt:lpstr>Nutrition and Management</vt:lpstr>
      <vt:lpstr>Animal Health and Quality Assurance</vt:lpstr>
      <vt:lpstr>Natural Resources</vt:lpstr>
      <vt:lpstr>Genetics and Reproduction</vt:lpstr>
      <vt:lpstr>PowerPoint Presentation</vt:lpstr>
      <vt:lpstr>Electives</vt:lpstr>
      <vt:lpstr>Where will the program be offered and who will teach it?</vt:lpstr>
      <vt:lpstr>What do participants receive?</vt:lpstr>
      <vt:lpstr>Cost?  When and where offered? </vt:lpstr>
      <vt:lpstr>Master Cattleman website</vt:lpstr>
      <vt:lpstr>PowerPoint Presentation</vt:lpstr>
      <vt:lpstr>Questions?</vt:lpstr>
    </vt:vector>
  </TitlesOfParts>
  <Company>OSU AG ECON DEPT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Characteristics of Beef Industry Alliances</dc:title>
  <dc:creator>MPPMS#4</dc:creator>
  <cp:lastModifiedBy>Doye, Damona</cp:lastModifiedBy>
  <cp:revision>138</cp:revision>
  <cp:lastPrinted>2016-01-12T14:59:48Z</cp:lastPrinted>
  <dcterms:created xsi:type="dcterms:W3CDTF">2000-02-07T02:15:54Z</dcterms:created>
  <dcterms:modified xsi:type="dcterms:W3CDTF">2016-01-12T16:28:35Z</dcterms:modified>
</cp:coreProperties>
</file>